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45"/>
  </p:notesMasterIdLst>
  <p:sldIdLst>
    <p:sldId id="281" r:id="rId2"/>
    <p:sldId id="321" r:id="rId3"/>
    <p:sldId id="257" r:id="rId4"/>
    <p:sldId id="311" r:id="rId5"/>
    <p:sldId id="282" r:id="rId6"/>
    <p:sldId id="284" r:id="rId7"/>
    <p:sldId id="312" r:id="rId8"/>
    <p:sldId id="285" r:id="rId9"/>
    <p:sldId id="286" r:id="rId10"/>
    <p:sldId id="318" r:id="rId11"/>
    <p:sldId id="295" r:id="rId12"/>
    <p:sldId id="296" r:id="rId13"/>
    <p:sldId id="288" r:id="rId14"/>
    <p:sldId id="289" r:id="rId15"/>
    <p:sldId id="320" r:id="rId16"/>
    <p:sldId id="319" r:id="rId17"/>
    <p:sldId id="290" r:id="rId18"/>
    <p:sldId id="291" r:id="rId19"/>
    <p:sldId id="292" r:id="rId20"/>
    <p:sldId id="293" r:id="rId21"/>
    <p:sldId id="294" r:id="rId22"/>
    <p:sldId id="313" r:id="rId23"/>
    <p:sldId id="297" r:id="rId24"/>
    <p:sldId id="298" r:id="rId25"/>
    <p:sldId id="314" r:id="rId26"/>
    <p:sldId id="299" r:id="rId27"/>
    <p:sldId id="300" r:id="rId28"/>
    <p:sldId id="301" r:id="rId29"/>
    <p:sldId id="302" r:id="rId30"/>
    <p:sldId id="303" r:id="rId31"/>
    <p:sldId id="304" r:id="rId32"/>
    <p:sldId id="315" r:id="rId33"/>
    <p:sldId id="305" r:id="rId34"/>
    <p:sldId id="306" r:id="rId35"/>
    <p:sldId id="307" r:id="rId36"/>
    <p:sldId id="308" r:id="rId37"/>
    <p:sldId id="316" r:id="rId38"/>
    <p:sldId id="322" r:id="rId39"/>
    <p:sldId id="309" r:id="rId40"/>
    <p:sldId id="317" r:id="rId41"/>
    <p:sldId id="310" r:id="rId42"/>
    <p:sldId id="277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79"/>
  </p:normalViewPr>
  <p:slideViewPr>
    <p:cSldViewPr snapToGrid="0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AB327-2906-A741-B0F8-BCD0560F2169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4F65-16DE-6B4B-8C8C-EB35E54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9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4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7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604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19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28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32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26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46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45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632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526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3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40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47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92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290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15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140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31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91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05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57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74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9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225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212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39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59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184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5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39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02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09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9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49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3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3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61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97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6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7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8567" y="918834"/>
            <a:ext cx="7514848" cy="376366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9400"/>
            <a:ext cx="12192000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53200" y="1643267"/>
            <a:ext cx="7085600" cy="231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66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21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" y="4781559"/>
            <a:ext cx="12192000" cy="20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40367" y="1602067"/>
            <a:ext cx="4630800" cy="39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◇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420799" y="1602067"/>
            <a:ext cx="4630800" cy="39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◇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37" name="Google Shape;37;p6"/>
          <p:cNvSpPr/>
          <p:nvPr/>
        </p:nvSpPr>
        <p:spPr>
          <a:xfrm>
            <a:off x="5134351" y="1304201"/>
            <a:ext cx="1923308" cy="10052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7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3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  <p:sldLayoutId id="2147483737" r:id="rId12"/>
    <p:sldLayoutId id="2147483738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31553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COOKBOOK</a:t>
            </a:r>
            <a:br>
              <a:rPr lang="en-US" sz="6000" dirty="0">
                <a:latin typeface="Bradley Hand" pitchFamily="2" charset="77"/>
              </a:rPr>
            </a:br>
            <a:r>
              <a:rPr lang="en-US" sz="6000" dirty="0">
                <a:latin typeface="Bradley Hand" pitchFamily="2" charset="77"/>
              </a:rPr>
              <a:t>COMPASS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FLOW CHART– HOME PAGE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10</a:t>
            </a:fld>
            <a:endParaRPr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6F11EF2-A49F-059A-D18C-B4B96E04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67" y="1329574"/>
            <a:ext cx="9451208" cy="46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STORY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11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333737" y="1810841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User Story: </a:t>
            </a:r>
            <a:r>
              <a:rPr lang="en-US" sz="1800" dirty="0"/>
              <a:t>Alex’s First Venture into Cookbook Compass</a:t>
            </a:r>
          </a:p>
          <a:p>
            <a:pPr marL="285750" indent="-285750"/>
            <a:r>
              <a:rPr lang="en-US" sz="1800" b="1" dirty="0"/>
              <a:t>Effortless Registration and Login:</a:t>
            </a:r>
          </a:p>
          <a:p>
            <a:pPr marL="895335" lvl="1" indent="-285750"/>
            <a:r>
              <a:rPr lang="en-US" sz="1800" dirty="0"/>
              <a:t>Intrigued by diverse recipes, Alex finds the registration simple, with real-time feedback ensuring a smooth process, correcting typos and guiding through secure password creation.</a:t>
            </a:r>
          </a:p>
          <a:p>
            <a:pPr marL="895335" lvl="1" indent="-285750"/>
            <a:r>
              <a:rPr lang="en-US" sz="1800" dirty="0"/>
              <a:t>Appreciates swift, secure login and personalized culinary exploration.</a:t>
            </a:r>
          </a:p>
        </p:txBody>
      </p:sp>
    </p:spTree>
    <p:extLst>
      <p:ext uri="{BB962C8B-B14F-4D97-AF65-F5344CB8AC3E}">
        <p14:creationId xmlns:p14="http://schemas.microsoft.com/office/powerpoint/2010/main" val="81418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STORY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12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830317" y="2086538"/>
            <a:ext cx="4899882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Secure Information Handling:</a:t>
            </a:r>
          </a:p>
          <a:p>
            <a:pPr marL="895335" lvl="1" indent="-285750"/>
            <a:r>
              <a:rPr lang="en-US" sz="1800" dirty="0"/>
              <a:t>Utilizes encryption for secure storage of user information, from emails to hashed passwords, protecting privacy and integrity.</a:t>
            </a:r>
          </a:p>
          <a:p>
            <a:pPr marL="895335" lvl="1" indent="-285750"/>
            <a:endParaRPr lang="en-US" sz="1800" dirty="0"/>
          </a:p>
          <a:p>
            <a:pPr marL="285750" indent="-285750"/>
            <a:r>
              <a:rPr lang="en-US" sz="1800" b="1" dirty="0"/>
              <a:t>User Feedback Loop:</a:t>
            </a:r>
          </a:p>
          <a:p>
            <a:pPr marL="895335" lvl="1" indent="-285750"/>
            <a:r>
              <a:rPr lang="en-US" sz="1800" dirty="0"/>
              <a:t>Offers clear, instructive messages throughout the registration and login process, ensuring users are informed about input errors or security requirements.</a:t>
            </a:r>
          </a:p>
          <a:p>
            <a:pPr marL="895335" lvl="1" indent="-285750"/>
            <a:endParaRPr lang="en-US" sz="1800" dirty="0"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6D8EDA4F-8E8E-3EDF-2DF4-EC3687C0F068}"/>
              </a:ext>
            </a:extLst>
          </p:cNvPr>
          <p:cNvSpPr txBox="1">
            <a:spLocks/>
          </p:cNvSpPr>
          <p:nvPr/>
        </p:nvSpPr>
        <p:spPr>
          <a:xfrm>
            <a:off x="6461800" y="1874820"/>
            <a:ext cx="5113511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Intelligent Error Messaging:</a:t>
            </a:r>
          </a:p>
          <a:p>
            <a:pPr marL="895335" lvl="1" indent="-285750"/>
            <a:r>
              <a:rPr lang="en-US" sz="1800" dirty="0"/>
              <a:t>Email Validation: Instant error flagging for incorrect email formats, guiding users towards correction.</a:t>
            </a:r>
          </a:p>
          <a:p>
            <a:pPr marL="895335" lvl="1" indent="-285750"/>
            <a:r>
              <a:rPr lang="en-US" sz="1800" dirty="0"/>
              <a:t>Password Strength Indicators: Provides dynamic feedback during registration, encouraging secure password choices.</a:t>
            </a:r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328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STORY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13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440067" y="1810841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Password Encryption:</a:t>
            </a:r>
          </a:p>
          <a:p>
            <a:pPr marL="895335" lvl="1" indent="-285750"/>
            <a:r>
              <a:rPr lang="en-US" sz="1800" dirty="0"/>
              <a:t>User security is a priority; passwords are encrypted with advanced hashing algorithms, ensuring data safety.</a:t>
            </a:r>
          </a:p>
          <a:p>
            <a:pPr marL="285750" indent="-285750"/>
            <a:r>
              <a:rPr lang="en-US" sz="1800" b="1" dirty="0"/>
              <a:t>Error Handling for Security:</a:t>
            </a:r>
          </a:p>
          <a:p>
            <a:pPr marL="895335" lvl="1" indent="-285750"/>
            <a:r>
              <a:rPr lang="en-US" sz="1800" dirty="0"/>
              <a:t>Immediate feedback on entry errors, like incorrect emails, enhances the security of the registration and login processes.</a:t>
            </a:r>
          </a:p>
          <a:p>
            <a:pPr marL="895335" lvl="1" indent="-285750"/>
            <a:r>
              <a:rPr lang="en-US" sz="1800" dirty="0"/>
              <a:t>System assesses password strength during registration, advising on stringent security criteria.</a:t>
            </a:r>
          </a:p>
          <a:p>
            <a:pPr marL="895335" lvl="1" indent="-285750"/>
            <a:r>
              <a:rPr lang="en-US" sz="1800" dirty="0"/>
              <a:t>A temporary lockout is implemented after several failed login attempts to prevent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210988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STORY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14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440067" y="1810841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User Feedback Mechanisms:</a:t>
            </a:r>
          </a:p>
          <a:p>
            <a:pPr marL="895335" lvl="1" indent="-285750"/>
            <a:r>
              <a:rPr lang="en-US" sz="1800" dirty="0"/>
              <a:t>Clear, immediate feedback during registration and login, with helpful error messages and positive confirmation prompts.</a:t>
            </a:r>
          </a:p>
          <a:p>
            <a:pPr marL="285750" indent="-285750"/>
            <a:r>
              <a:rPr lang="en-US" sz="1800" b="1" dirty="0"/>
              <a:t>Secure Session Management:</a:t>
            </a:r>
          </a:p>
          <a:p>
            <a:pPr marL="895335" lvl="1" indent="-285750"/>
            <a:r>
              <a:rPr lang="en-US" sz="1800" dirty="0"/>
              <a:t>Post-login, a secure session allows Alex to navigate Cookbook Compass without repeated logins, with sessions expiring after inactivity for added security.</a:t>
            </a:r>
          </a:p>
          <a:p>
            <a:pPr marL="285750" indent="-285750"/>
            <a:r>
              <a:rPr lang="en-US" sz="1800" b="1" dirty="0"/>
              <a:t>Security and User Experience: Perfectly Blended</a:t>
            </a:r>
          </a:p>
          <a:p>
            <a:pPr marL="895335" lvl="1" indent="-285750"/>
            <a:r>
              <a:rPr lang="en-US" sz="1800" dirty="0"/>
              <a:t>For Alex and all users, Cookbook Compass ensures a balance between secure access and a seamless culinary discovery experience.</a:t>
            </a:r>
          </a:p>
        </p:txBody>
      </p:sp>
    </p:spTree>
    <p:extLst>
      <p:ext uri="{BB962C8B-B14F-4D97-AF65-F5344CB8AC3E}">
        <p14:creationId xmlns:p14="http://schemas.microsoft.com/office/powerpoint/2010/main" val="293267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FLOW CHART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15</a:t>
            </a:fld>
            <a:endParaRPr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71D19AF-DFDC-B5AF-BB17-8AB5C727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9" y="1236667"/>
            <a:ext cx="10885242" cy="53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FLOW CHART – LOGIN/REGISTRATION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16</a:t>
            </a:fld>
            <a:endParaRPr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88BA1611-1523-C16E-E142-5E810B4C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33" y="1236666"/>
            <a:ext cx="9312000" cy="52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USER STORY – SEARCH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17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440067" y="1810841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User Story: </a:t>
            </a:r>
            <a:r>
              <a:rPr lang="en-US" sz="1800" dirty="0"/>
              <a:t>Jordan’s Effortless Recipe Search for "Chicken Parmesan"</a:t>
            </a:r>
          </a:p>
          <a:p>
            <a:pPr marL="285750" indent="-285750"/>
            <a:r>
              <a:rPr lang="en-US" sz="1800" b="1" dirty="0"/>
              <a:t>Quick and Direct Search:</a:t>
            </a:r>
          </a:p>
          <a:p>
            <a:pPr marL="895335" lvl="1" indent="-285750"/>
            <a:r>
              <a:rPr lang="en-US" sz="1800" dirty="0"/>
              <a:t>Jordan uses Cookbook Compass to find a "Chicken Parmesan" recipe, appreciating the direct route to the desired recipe, highlighted by a vivid image and step-by-step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37339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USER STORY – SEARCH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18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030012" y="1842656"/>
            <a:ext cx="5431788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Direct API Search:</a:t>
            </a:r>
          </a:p>
          <a:p>
            <a:pPr marL="895335" lvl="1" indent="-285750"/>
            <a:r>
              <a:rPr lang="en-US" sz="1800" dirty="0"/>
              <a:t>Utilizes direct API calls to enable searching by exact recipe names, streamlining searches for specific dishes.</a:t>
            </a:r>
          </a:p>
          <a:p>
            <a:pPr marL="895335" lvl="1" indent="-285750"/>
            <a:endParaRPr lang="en-US" sz="1800" dirty="0"/>
          </a:p>
          <a:p>
            <a:pPr marL="285750" indent="-285750"/>
            <a:r>
              <a:rPr lang="en-US" sz="1800" b="1" dirty="0"/>
              <a:t>Error Handling:</a:t>
            </a:r>
          </a:p>
          <a:p>
            <a:pPr marL="895335" lvl="1" indent="-285750"/>
            <a:r>
              <a:rPr lang="en-US" sz="1800" dirty="0"/>
              <a:t>Handling No Results: Provides a clear message for no-result searches.</a:t>
            </a:r>
          </a:p>
        </p:txBody>
      </p:sp>
      <p:sp>
        <p:nvSpPr>
          <p:cNvPr id="3" name="Google Shape;70;p13">
            <a:extLst>
              <a:ext uri="{FF2B5EF4-FFF2-40B4-BE49-F238E27FC236}">
                <a16:creationId xmlns:a16="http://schemas.microsoft.com/office/drawing/2014/main" id="{D26D464D-A7BB-CB6B-B777-E24E7EBA2E63}"/>
              </a:ext>
            </a:extLst>
          </p:cNvPr>
          <p:cNvSpPr txBox="1">
            <a:spLocks/>
          </p:cNvSpPr>
          <p:nvPr/>
        </p:nvSpPr>
        <p:spPr>
          <a:xfrm>
            <a:off x="6461800" y="1842655"/>
            <a:ext cx="5189333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Optimized Recipe Displays:</a:t>
            </a:r>
          </a:p>
          <a:p>
            <a:pPr marL="895335" lvl="1" indent="-285750"/>
            <a:r>
              <a:rPr lang="en-US" sz="1800" dirty="0"/>
              <a:t>Displays results as recipe cards focusing on essential details for quick, hassle-free access.</a:t>
            </a:r>
          </a:p>
          <a:p>
            <a:pPr marL="895335" lvl="1" indent="-285750"/>
            <a:endParaRPr lang="en-US" sz="1800" dirty="0"/>
          </a:p>
          <a:p>
            <a:pPr marL="285750" indent="-285750"/>
            <a:r>
              <a:rPr lang="en-US" sz="1800" b="1" dirty="0"/>
              <a:t>API Efficiency:</a:t>
            </a:r>
          </a:p>
          <a:p>
            <a:pPr marL="895335" lvl="1" indent="-285750"/>
            <a:r>
              <a:rPr lang="en-US" sz="1800" dirty="0"/>
              <a:t>Dynamic content retrieval through efficient API use, ensuring fast, accurate search results with minimal latency.</a:t>
            </a:r>
          </a:p>
        </p:txBody>
      </p:sp>
    </p:spTree>
    <p:extLst>
      <p:ext uri="{BB962C8B-B14F-4D97-AF65-F5344CB8AC3E}">
        <p14:creationId xmlns:p14="http://schemas.microsoft.com/office/powerpoint/2010/main" val="3979140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FLOW CHART – SEARCH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19</a:t>
            </a:fld>
            <a:endParaRPr/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89B8F56-4CE4-E872-1B80-EA13947B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96" y="1373801"/>
            <a:ext cx="10672808" cy="44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Bradley Hand" pitchFamily="2" charset="77"/>
              </a:rPr>
              <a:t>TIMOTHY RAMER</a:t>
            </a:r>
            <a:br>
              <a:rPr lang="en-US" sz="2800" dirty="0">
                <a:latin typeface="Bradley Hand" pitchFamily="2" charset="77"/>
              </a:rPr>
            </a:br>
            <a:r>
              <a:rPr lang="en-US" sz="2800" dirty="0">
                <a:latin typeface="Bradley Hand" pitchFamily="2" charset="77"/>
              </a:rPr>
              <a:t>SAI SREE KORRAPATI</a:t>
            </a:r>
            <a:br>
              <a:rPr lang="en-US" sz="2800" dirty="0">
                <a:latin typeface="Bradley Hand" pitchFamily="2" charset="77"/>
              </a:rPr>
            </a:br>
            <a:r>
              <a:rPr lang="en-US" sz="2800" dirty="0">
                <a:latin typeface="Bradley Hand" pitchFamily="2" charset="77"/>
              </a:rPr>
              <a:t>POOJA SRI TRIPURANENI</a:t>
            </a:r>
            <a:br>
              <a:rPr lang="en-US" sz="2800" dirty="0">
                <a:latin typeface="Bradley Hand" pitchFamily="2" charset="77"/>
              </a:rPr>
            </a:br>
            <a:r>
              <a:rPr lang="en-US" sz="2800" dirty="0">
                <a:latin typeface="Bradley Hand" pitchFamily="2" charset="77"/>
              </a:rPr>
              <a:t>ADITYA MALLAKULA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1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adley Hand" pitchFamily="2" charset="77"/>
              </a:rPr>
              <a:t>USER STORY – RECIPE INFO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20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440067" y="1810841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User Story: </a:t>
            </a:r>
            <a:r>
              <a:rPr lang="en-US" sz="1800" dirty="0"/>
              <a:t>Sam’s Exploration of "Vegetarian Lasagna"</a:t>
            </a:r>
          </a:p>
          <a:p>
            <a:pPr marL="285750" indent="-285750"/>
            <a:r>
              <a:rPr lang="en-US" sz="1800" b="1" dirty="0"/>
              <a:t>Visual and Informative Guidance:</a:t>
            </a:r>
          </a:p>
          <a:p>
            <a:pPr marL="895335" lvl="1" indent="-285750"/>
            <a:r>
              <a:rPr lang="en-US" sz="1800" dirty="0"/>
              <a:t>Sam discovers the “Vegetarian Lasagna” recipe, captivated by vibrant, high-resolution images and an intuitive layout that enhances the cooking journey.</a:t>
            </a:r>
          </a:p>
          <a:p>
            <a:pPr marL="895335" lvl="1" indent="-285750"/>
            <a:r>
              <a:rPr lang="en-US" sz="1800" dirty="0"/>
              <a:t>The Recipe Information Page showcases a comprehensive ingredients list and organized cooking instructions for a seamless experience.</a:t>
            </a:r>
          </a:p>
        </p:txBody>
      </p:sp>
    </p:spTree>
    <p:extLst>
      <p:ext uri="{BB962C8B-B14F-4D97-AF65-F5344CB8AC3E}">
        <p14:creationId xmlns:p14="http://schemas.microsoft.com/office/powerpoint/2010/main" val="35417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adley Hand" pitchFamily="2" charset="77"/>
              </a:rPr>
              <a:t>USER STORY – RECIPE INFO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21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074267" y="1708170"/>
            <a:ext cx="5021733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Ingredient Transparency:</a:t>
            </a:r>
          </a:p>
          <a:p>
            <a:pPr marL="895335" lvl="1" indent="-285750"/>
            <a:r>
              <a:rPr lang="en-US" sz="1800" dirty="0"/>
              <a:t>Detailed ingredients list with quantities and preparation notes, enabling easy pre-cooking preparation.</a:t>
            </a:r>
          </a:p>
          <a:p>
            <a:pPr marL="895335" lvl="1" indent="-285750"/>
            <a:endParaRPr lang="en-US" sz="1800" dirty="0"/>
          </a:p>
          <a:p>
            <a:pPr marL="285750" indent="-285750"/>
            <a:r>
              <a:rPr lang="en-US" sz="1800" b="1" dirty="0"/>
              <a:t>Step-by-Step Guidance:</a:t>
            </a:r>
          </a:p>
          <a:p>
            <a:pPr marL="895335" lvl="1" indent="-285750"/>
            <a:r>
              <a:rPr lang="en-US" sz="1800" dirty="0"/>
              <a:t>Cooking instructions laid out in a clear, sequential format; concise yet descriptive to suit all skill levels.</a:t>
            </a:r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6D8EDA4F-8E8E-3EDF-2DF4-EC3687C0F068}"/>
              </a:ext>
            </a:extLst>
          </p:cNvPr>
          <p:cNvSpPr txBox="1">
            <a:spLocks/>
          </p:cNvSpPr>
          <p:nvPr/>
        </p:nvSpPr>
        <p:spPr>
          <a:xfrm>
            <a:off x="6461800" y="1708170"/>
            <a:ext cx="5021733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Optional Visual Aids:</a:t>
            </a:r>
          </a:p>
          <a:p>
            <a:pPr marL="895335" lvl="1" indent="-285750"/>
            <a:r>
              <a:rPr lang="en-US" sz="1800" dirty="0"/>
              <a:t>High-definition images and optional video tutorials offer a multi-sensory learning experience, making complex steps understandable.</a:t>
            </a:r>
          </a:p>
          <a:p>
            <a:pPr marL="895335" lvl="1" indent="-285750"/>
            <a:endParaRPr lang="en-US" sz="1800" dirty="0"/>
          </a:p>
          <a:p>
            <a:pPr marL="285750" indent="-285750"/>
            <a:r>
              <a:rPr lang="en-US" sz="1800" b="1" dirty="0"/>
              <a:t>Responsive Design:</a:t>
            </a:r>
          </a:p>
          <a:p>
            <a:pPr marL="895335" lvl="1" indent="-285750"/>
            <a:r>
              <a:rPr lang="en-US" sz="1800" dirty="0"/>
              <a:t>The Recipe Information Page is optimized for all web browsers on desktops for pre-cooking study.</a:t>
            </a:r>
          </a:p>
        </p:txBody>
      </p:sp>
    </p:spTree>
    <p:extLst>
      <p:ext uri="{BB962C8B-B14F-4D97-AF65-F5344CB8AC3E}">
        <p14:creationId xmlns:p14="http://schemas.microsoft.com/office/powerpoint/2010/main" val="105835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04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METHODOLOGY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23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1333737" y="1810841"/>
            <a:ext cx="5673114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Agile Kitchen: </a:t>
            </a:r>
            <a:r>
              <a:rPr lang="en-US" sz="1800" dirty="0"/>
              <a:t>Cooking Up a Storm</a:t>
            </a:r>
          </a:p>
          <a:p>
            <a:pPr marL="285750" indent="-285750"/>
            <a:r>
              <a:rPr lang="en-US" sz="1800" b="1" dirty="0"/>
              <a:t>Agile Methodology Adoption:</a:t>
            </a:r>
          </a:p>
          <a:p>
            <a:pPr marL="895335" lvl="1" indent="-285750"/>
            <a:r>
              <a:rPr lang="en-US" sz="1800" dirty="0"/>
              <a:t>Development likened to preparing a complex dish, with sprints as cooking sessions.</a:t>
            </a:r>
          </a:p>
          <a:p>
            <a:pPr marL="895335" lvl="1" indent="-285750"/>
            <a:r>
              <a:rPr lang="en-US" sz="1800" dirty="0"/>
              <a:t>Features developed and tested iteratively to meet user expectations.</a:t>
            </a:r>
          </a:p>
        </p:txBody>
      </p:sp>
      <p:pic>
        <p:nvPicPr>
          <p:cNvPr id="3" name="Picture 2" descr="Create an image that shows icons representing major milestones in a software development process, specifically design, develop, and test. These icons should be connected in a circular, iterative loop to illustrate the Agile development methodology. The design icon can be a pencil and ruler, the develop icon a computer or code brackets, and the test icon a magnifying glass or checkmark. The loop signifies the continuous improvement and iterative nature of Agile processes.">
            <a:extLst>
              <a:ext uri="{FF2B5EF4-FFF2-40B4-BE49-F238E27FC236}">
                <a16:creationId xmlns:a16="http://schemas.microsoft.com/office/drawing/2014/main" id="{DFFB152A-3D89-6251-20E2-A2CB248B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4314" y="1810841"/>
            <a:ext cx="3656850" cy="3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2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METHODOLOGY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24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478464" y="1810841"/>
            <a:ext cx="6464597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Initial Stages (Sprints 1 &amp; 2):</a:t>
            </a:r>
          </a:p>
          <a:p>
            <a:pPr marL="895335" lvl="1" indent="-285750"/>
            <a:r>
              <a:rPr lang="en-US" sz="1800" dirty="0"/>
              <a:t>Focus on design, mockups, and user stories for essential pages (Homepage, Login/Registration).</a:t>
            </a:r>
          </a:p>
          <a:p>
            <a:pPr marL="895335" lvl="1" indent="-285750"/>
            <a:r>
              <a:rPr lang="en-US" sz="1800" dirty="0"/>
              <a:t>Rapid prototyping and user feedback drive early iterations, emphasizing core functionalities and backend integration.</a:t>
            </a:r>
          </a:p>
          <a:p>
            <a:pPr marL="285750" indent="-285750"/>
            <a:r>
              <a:rPr lang="en-US" sz="1800" b="1" dirty="0"/>
              <a:t>Mid-Project Evolution (Sprints 3 &amp; 4):</a:t>
            </a:r>
          </a:p>
          <a:p>
            <a:pPr marL="895335" lvl="1" indent="-285750"/>
            <a:r>
              <a:rPr lang="en-US" sz="1800" dirty="0"/>
              <a:t>Enhanced search functionalities and UI/UX refinements based on user feedback.</a:t>
            </a:r>
          </a:p>
          <a:p>
            <a:pPr marL="895335" lvl="1" indent="-285750"/>
            <a:r>
              <a:rPr lang="en-US" sz="1800" dirty="0"/>
              <a:t>Optimization phase critical for preparing a functional and appealing MVP.</a:t>
            </a:r>
          </a:p>
        </p:txBody>
      </p:sp>
      <p:sp>
        <p:nvSpPr>
          <p:cNvPr id="2" name="Google Shape;70;p13">
            <a:extLst>
              <a:ext uri="{FF2B5EF4-FFF2-40B4-BE49-F238E27FC236}">
                <a16:creationId xmlns:a16="http://schemas.microsoft.com/office/drawing/2014/main" id="{04705D2A-2A5E-A1E8-BD9B-79CB0D8BFE5F}"/>
              </a:ext>
            </a:extLst>
          </p:cNvPr>
          <p:cNvSpPr txBox="1">
            <a:spLocks/>
          </p:cNvSpPr>
          <p:nvPr/>
        </p:nvSpPr>
        <p:spPr>
          <a:xfrm>
            <a:off x="6943062" y="1810841"/>
            <a:ext cx="4752753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Final Push (Sprint 5):</a:t>
            </a:r>
          </a:p>
          <a:p>
            <a:pPr marL="895335" lvl="1" indent="-285750"/>
            <a:r>
              <a:rPr lang="en-US" sz="1800" dirty="0"/>
              <a:t>Dedicated to exhaustive testing, deployment, and performance monitoring.</a:t>
            </a:r>
          </a:p>
          <a:p>
            <a:pPr marL="895335" lvl="1" indent="-285750"/>
            <a:r>
              <a:rPr lang="en-US" sz="1800" dirty="0"/>
              <a:t>Ensured the platform was polished, user-friendly, and launch-ready, with ongoing assessments for future enhancements.</a:t>
            </a:r>
          </a:p>
        </p:txBody>
      </p:sp>
    </p:spTree>
    <p:extLst>
      <p:ext uri="{BB962C8B-B14F-4D97-AF65-F5344CB8AC3E}">
        <p14:creationId xmlns:p14="http://schemas.microsoft.com/office/powerpoint/2010/main" val="344229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27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SYSTEM ARCHITECTURE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F4DFF-673A-3F5B-CB54-DC70C291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1481364"/>
            <a:ext cx="10044112" cy="51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1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FRONTEND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27</a:t>
            </a:fld>
            <a:endParaRPr/>
          </a:p>
        </p:txBody>
      </p:sp>
      <p:sp>
        <p:nvSpPr>
          <p:cNvPr id="2" name="Google Shape;70;p13">
            <a:extLst>
              <a:ext uri="{FF2B5EF4-FFF2-40B4-BE49-F238E27FC236}">
                <a16:creationId xmlns:a16="http://schemas.microsoft.com/office/drawing/2014/main" id="{18E2CA60-C602-D1A6-1E92-65ED50062EC7}"/>
              </a:ext>
            </a:extLst>
          </p:cNvPr>
          <p:cNvSpPr txBox="1">
            <a:spLocks/>
          </p:cNvSpPr>
          <p:nvPr/>
        </p:nvSpPr>
        <p:spPr>
          <a:xfrm>
            <a:off x="1440067" y="1708170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Frontend Development:</a:t>
            </a:r>
          </a:p>
          <a:p>
            <a:pPr marL="895335" lvl="1" indent="-285750"/>
            <a:r>
              <a:rPr lang="en-US" sz="1600" dirty="0"/>
              <a:t>Technologies: HTML, CSS, JavaScript (ES6+)</a:t>
            </a:r>
            <a:endParaRPr lang="en-US" sz="1600" b="1" dirty="0"/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Functionality in Cookbook Compass:</a:t>
            </a:r>
          </a:p>
          <a:p>
            <a:pPr marL="895335" lvl="1" indent="-285750"/>
            <a:r>
              <a:rPr lang="en-US" sz="1600" dirty="0"/>
              <a:t>Frontend combines HTML, CSS, and JavaScript for structure, style, and interactivity, respectively.</a:t>
            </a:r>
          </a:p>
          <a:p>
            <a:pPr marL="895335" lvl="1" indent="-285750"/>
            <a:r>
              <a:rPr lang="en-US" sz="1600" dirty="0"/>
              <a:t>Ensures accessibility and responsiveness for a seamless experience across all devices.</a:t>
            </a:r>
          </a:p>
          <a:p>
            <a:pPr marL="895335" lvl="1" indent="-285750"/>
            <a:r>
              <a:rPr lang="en-US" sz="1600" dirty="0"/>
              <a:t>Dynamic interactivity enabled through JavaScript for user inputs, form submissions, and content loading.</a:t>
            </a:r>
          </a:p>
          <a:p>
            <a:pPr marL="895335" lvl="1" indent="-285750"/>
            <a:r>
              <a:rPr lang="en-US" sz="1600" dirty="0"/>
              <a:t>Delivers an engaging and intuitive user experience, making the website accessible and enjoyable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28715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BACKEND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28</a:t>
            </a:fld>
            <a:endParaRPr/>
          </a:p>
        </p:txBody>
      </p:sp>
      <p:sp>
        <p:nvSpPr>
          <p:cNvPr id="2" name="Google Shape;70;p13">
            <a:extLst>
              <a:ext uri="{FF2B5EF4-FFF2-40B4-BE49-F238E27FC236}">
                <a16:creationId xmlns:a16="http://schemas.microsoft.com/office/drawing/2014/main" id="{18E2CA60-C602-D1A6-1E92-65ED50062EC7}"/>
              </a:ext>
            </a:extLst>
          </p:cNvPr>
          <p:cNvSpPr txBox="1">
            <a:spLocks/>
          </p:cNvSpPr>
          <p:nvPr/>
        </p:nvSpPr>
        <p:spPr>
          <a:xfrm>
            <a:off x="1440067" y="1708170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Backend Processing with PHP:</a:t>
            </a:r>
          </a:p>
          <a:p>
            <a:pPr marL="895335" lvl="1" indent="-285750"/>
            <a:r>
              <a:rPr lang="en-US" sz="1600" dirty="0"/>
              <a:t>Technology: PHP</a:t>
            </a:r>
          </a:p>
          <a:p>
            <a:pPr marL="0" indent="0">
              <a:buNone/>
            </a:pPr>
            <a:endParaRPr lang="en-US" sz="1600" b="1" dirty="0"/>
          </a:p>
          <a:p>
            <a:pPr marL="285750" indent="-285750"/>
            <a:r>
              <a:rPr lang="en-US" sz="1600" b="1" dirty="0"/>
              <a:t>Functionality in Cookbook Compass:</a:t>
            </a:r>
          </a:p>
          <a:p>
            <a:pPr marL="895335" lvl="1" indent="-285750"/>
            <a:r>
              <a:rPr lang="en-US" sz="1600" dirty="0"/>
              <a:t>PHP is utilized for critical user authentication and data validation tasks.</a:t>
            </a:r>
          </a:p>
          <a:p>
            <a:pPr marL="895335" lvl="1" indent="-285750"/>
            <a:r>
              <a:rPr lang="en-US" sz="1600" dirty="0"/>
              <a:t>Validates login and registration information against MySQL database entries.</a:t>
            </a:r>
          </a:p>
          <a:p>
            <a:pPr marL="895335" lvl="1" indent="-285750"/>
            <a:r>
              <a:rPr lang="en-US" sz="1600" dirty="0"/>
              <a:t>Manages secure user sessions and form submissions for registration and login.</a:t>
            </a:r>
          </a:p>
          <a:p>
            <a:pPr marL="895335" lvl="1" indent="-285750"/>
            <a:r>
              <a:rPr lang="en-US" sz="1600" dirty="0"/>
              <a:t>Implements encryption for user passwords before storing in the database.</a:t>
            </a:r>
          </a:p>
          <a:p>
            <a:pPr marL="895335" lvl="1" indent="-285750"/>
            <a:r>
              <a:rPr lang="en-US" sz="1600" dirty="0"/>
              <a:t>Ensures a secure and reliable user authentication process.</a:t>
            </a:r>
          </a:p>
        </p:txBody>
      </p:sp>
    </p:spTree>
    <p:extLst>
      <p:ext uri="{BB962C8B-B14F-4D97-AF65-F5344CB8AC3E}">
        <p14:creationId xmlns:p14="http://schemas.microsoft.com/office/powerpoint/2010/main" val="101626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00" y="740519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DATABASE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29</a:t>
            </a:fld>
            <a:endParaRPr/>
          </a:p>
        </p:txBody>
      </p:sp>
      <p:sp>
        <p:nvSpPr>
          <p:cNvPr id="3" name="Google Shape;70;p13">
            <a:extLst>
              <a:ext uri="{FF2B5EF4-FFF2-40B4-BE49-F238E27FC236}">
                <a16:creationId xmlns:a16="http://schemas.microsoft.com/office/drawing/2014/main" id="{E1B53F81-97F6-77F1-E4B9-E6C9FE4C5BE9}"/>
              </a:ext>
            </a:extLst>
          </p:cNvPr>
          <p:cNvSpPr txBox="1">
            <a:spLocks/>
          </p:cNvSpPr>
          <p:nvPr/>
        </p:nvSpPr>
        <p:spPr>
          <a:xfrm>
            <a:off x="1408169" y="1634132"/>
            <a:ext cx="9312000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Database Management with MySQL:</a:t>
            </a:r>
          </a:p>
          <a:p>
            <a:pPr marL="895335" lvl="1" indent="-285750"/>
            <a:r>
              <a:rPr lang="en-US" sz="1600" dirty="0"/>
              <a:t>System: MySQL</a:t>
            </a:r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Functionality in Cookbook Compass:</a:t>
            </a:r>
          </a:p>
          <a:p>
            <a:pPr marL="895335" lvl="1" indent="-285750"/>
            <a:r>
              <a:rPr lang="en-US" sz="1600" dirty="0"/>
              <a:t>MySQL database stores user registration details: usernames, hashed passwords, email addresses.</a:t>
            </a:r>
          </a:p>
          <a:p>
            <a:pPr marL="895335" lvl="1" indent="-285750"/>
            <a:r>
              <a:rPr lang="en-US" sz="1600" dirty="0"/>
              <a:t>Acts as a secure repository for PHP backend to authenticate users and register new ones.</a:t>
            </a:r>
          </a:p>
          <a:p>
            <a:pPr marL="895335" lvl="1" indent="-285750"/>
            <a:r>
              <a:rPr lang="en-US" sz="1600" dirty="0"/>
              <a:t>Structured database ensures efficient data retrieval and storage.</a:t>
            </a:r>
          </a:p>
          <a:p>
            <a:pPr marL="895335" lvl="1" indent="-285750"/>
            <a:r>
              <a:rPr lang="en-US" sz="1600" dirty="0"/>
              <a:t>Safeguards user credentials through secure management practices.</a:t>
            </a:r>
          </a:p>
          <a:p>
            <a:pPr marL="895335" lvl="1" indent="-285750"/>
            <a:r>
              <a:rPr lang="en-US" sz="1600" dirty="0"/>
              <a:t>Facilitates a reliable and swift user authentication and registration process.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ED4BE-842D-D668-2AFF-2007A150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63" y="1634132"/>
            <a:ext cx="2171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0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sz="6000" dirty="0">
                <a:solidFill>
                  <a:schemeClr val="tx1"/>
                </a:solidFill>
                <a:latin typeface="Bradley Hand" pitchFamily="2" charset="77"/>
              </a:rPr>
              <a:t>MENU</a:t>
            </a:r>
            <a:endParaRPr sz="6000" dirty="0">
              <a:solidFill>
                <a:schemeClr val="tx1"/>
              </a:solidFill>
              <a:latin typeface="Bradley Hand" pitchFamily="2" charset="77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2358656" y="1660487"/>
            <a:ext cx="7474687" cy="353702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Introduction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User Stories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Methodology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System Architecture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Requirements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Future Scope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00" y="666225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API INTEGRATION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30</a:t>
            </a:fld>
            <a:endParaRPr/>
          </a:p>
        </p:txBody>
      </p:sp>
      <p:sp>
        <p:nvSpPr>
          <p:cNvPr id="3" name="Google Shape;70;p13">
            <a:extLst>
              <a:ext uri="{FF2B5EF4-FFF2-40B4-BE49-F238E27FC236}">
                <a16:creationId xmlns:a16="http://schemas.microsoft.com/office/drawing/2014/main" id="{E1B53F81-97F6-77F1-E4B9-E6C9FE4C5BE9}"/>
              </a:ext>
            </a:extLst>
          </p:cNvPr>
          <p:cNvSpPr txBox="1">
            <a:spLocks/>
          </p:cNvSpPr>
          <p:nvPr/>
        </p:nvSpPr>
        <p:spPr>
          <a:xfrm>
            <a:off x="1408169" y="1634132"/>
            <a:ext cx="9312000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API Integration:</a:t>
            </a:r>
          </a:p>
          <a:p>
            <a:pPr marL="895335" lvl="1" indent="-285750"/>
            <a:r>
              <a:rPr lang="en-US" sz="1600" dirty="0"/>
              <a:t>Role: Extends the website's functionality</a:t>
            </a:r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Functionality in Cookbook Compass:</a:t>
            </a:r>
          </a:p>
          <a:p>
            <a:pPr marL="895335" lvl="1" indent="-285750"/>
            <a:r>
              <a:rPr lang="en-US" sz="1600" dirty="0"/>
              <a:t>PHP and MySQL focus on user functionalities, while external APIs manage recipe data.</a:t>
            </a:r>
          </a:p>
          <a:p>
            <a:pPr marL="895335" lvl="1" indent="-285750"/>
            <a:r>
              <a:rPr lang="en-US" sz="1600" dirty="0"/>
              <a:t>APIs provide ingredients, instructions, and images for a wide range of recipes.</a:t>
            </a:r>
          </a:p>
          <a:p>
            <a:pPr marL="895335" lvl="1" indent="-285750"/>
            <a:r>
              <a:rPr lang="en-US" sz="1600" dirty="0"/>
              <a:t>Integration allows access to a vast recipe selection without local database storage.</a:t>
            </a:r>
          </a:p>
          <a:p>
            <a:pPr marL="895335" lvl="1" indent="-285750"/>
            <a:r>
              <a:rPr lang="en-US" sz="1600" dirty="0"/>
              <a:t>Enhances the platform's content variety and user experience by leveraging external resources.</a:t>
            </a:r>
          </a:p>
          <a:p>
            <a:pPr marL="895335" lvl="1" indent="-285750"/>
            <a:r>
              <a:rPr lang="en-US" sz="1600" dirty="0"/>
              <a:t>Streamlines recipe content updates and maintenance through API connections.</a:t>
            </a:r>
          </a:p>
        </p:txBody>
      </p:sp>
    </p:spTree>
    <p:extLst>
      <p:ext uri="{BB962C8B-B14F-4D97-AF65-F5344CB8AC3E}">
        <p14:creationId xmlns:p14="http://schemas.microsoft.com/office/powerpoint/2010/main" val="55785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08169" y="655715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LOCAL HOSTING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31</a:t>
            </a:fld>
            <a:endParaRPr/>
          </a:p>
        </p:txBody>
      </p:sp>
      <p:sp>
        <p:nvSpPr>
          <p:cNvPr id="3" name="Google Shape;70;p13">
            <a:extLst>
              <a:ext uri="{FF2B5EF4-FFF2-40B4-BE49-F238E27FC236}">
                <a16:creationId xmlns:a16="http://schemas.microsoft.com/office/drawing/2014/main" id="{E1B53F81-97F6-77F1-E4B9-E6C9FE4C5BE9}"/>
              </a:ext>
            </a:extLst>
          </p:cNvPr>
          <p:cNvSpPr txBox="1">
            <a:spLocks/>
          </p:cNvSpPr>
          <p:nvPr/>
        </p:nvSpPr>
        <p:spPr>
          <a:xfrm>
            <a:off x="1408169" y="1634132"/>
            <a:ext cx="9312000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Local System Hosting:</a:t>
            </a:r>
          </a:p>
          <a:p>
            <a:pPr marL="895335" lvl="1" indent="-285750"/>
            <a:r>
              <a:rPr lang="en-US" sz="1600" dirty="0"/>
              <a:t>Environment: Development and testing phase</a:t>
            </a:r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Functionality in Cookbook Compass:</a:t>
            </a:r>
          </a:p>
          <a:p>
            <a:pPr marL="895335" lvl="1" indent="-285750"/>
            <a:r>
              <a:rPr lang="en-US" sz="1600" dirty="0"/>
              <a:t>Local hosting with tools like XAMPP supports development and testing of Cookbook Compass.</a:t>
            </a:r>
          </a:p>
          <a:p>
            <a:pPr marL="895335" lvl="1" indent="-285750"/>
            <a:r>
              <a:rPr lang="en-US" sz="1600" dirty="0"/>
              <a:t>Simulates a live server environment for accurate feature development and testing.</a:t>
            </a:r>
          </a:p>
          <a:p>
            <a:pPr marL="895335" lvl="1" indent="-285750"/>
            <a:r>
              <a:rPr lang="en-US" sz="1600" dirty="0"/>
              <a:t>Enables pre-live debugging and functionality testing in a controlled setting.</a:t>
            </a:r>
          </a:p>
          <a:p>
            <a:pPr marL="895335" lvl="1" indent="-285750"/>
            <a:r>
              <a:rPr lang="en-US" sz="1600" dirty="0"/>
              <a:t>Enhances the reliability and performance of the website before it goes live.</a:t>
            </a:r>
          </a:p>
          <a:p>
            <a:pPr marL="895335" lvl="1" indent="-285750"/>
            <a:r>
              <a:rPr lang="en-US" sz="1600" dirty="0"/>
              <a:t>Streamlines the transition from development to live deployment.</a:t>
            </a:r>
          </a:p>
        </p:txBody>
      </p:sp>
    </p:spTree>
    <p:extLst>
      <p:ext uri="{BB962C8B-B14F-4D97-AF65-F5344CB8AC3E}">
        <p14:creationId xmlns:p14="http://schemas.microsoft.com/office/powerpoint/2010/main" val="2993542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06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19333" y="742711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EXPERIENCE AND DESIGN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33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879532" y="1536413"/>
            <a:ext cx="7164331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Requirements Addressed:</a:t>
            </a:r>
          </a:p>
          <a:p>
            <a:pPr marL="895335" lvl="1" indent="-285750"/>
            <a:r>
              <a:rPr lang="en-US" sz="1600" dirty="0"/>
              <a:t>Responsive design for seamless experience across devices.</a:t>
            </a:r>
          </a:p>
          <a:p>
            <a:pPr marL="895335" lvl="1" indent="-285750"/>
            <a:r>
              <a:rPr lang="en-US" sz="1600" dirty="0"/>
              <a:t>Image embedding, including thumbnails that correspond to full-sized images with captions.</a:t>
            </a:r>
          </a:p>
          <a:p>
            <a:pPr marL="895335" lvl="1" indent="-285750"/>
            <a:r>
              <a:rPr lang="en-US" sz="1600" dirty="0"/>
              <a:t>Featured recipes on the Home Page to attract users.</a:t>
            </a:r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Design Integration &amp; Technical Solutions:</a:t>
            </a:r>
          </a:p>
          <a:p>
            <a:pPr marL="895335" lvl="1" indent="-285750"/>
            <a:r>
              <a:rPr lang="en-US" sz="1600" dirty="0"/>
              <a:t>Responsive Design: Utilizes CSS media queries and flexible grid layouts, ensuring accessibility and a positive user experience across a range of devices.</a:t>
            </a:r>
          </a:p>
          <a:p>
            <a:pPr marL="895335" lvl="1" indent="-285750"/>
            <a:r>
              <a:rPr lang="en-US" sz="1600" dirty="0"/>
              <a:t>Image Handling: Embeds thumbnails with HTML and CSS for interactivity, expanding to full-sized images upon user interaction, enriching the site's visual appeal.</a:t>
            </a:r>
          </a:p>
          <a:p>
            <a:pPr marL="285750" indent="-285750"/>
            <a:endParaRPr lang="en-US" sz="1600" b="1" dirty="0"/>
          </a:p>
        </p:txBody>
      </p:sp>
      <p:pic>
        <p:nvPicPr>
          <p:cNvPr id="5" name="Picture 4" descr="A collage of food in a bowl&#10;&#10;Description automatically generated">
            <a:extLst>
              <a:ext uri="{FF2B5EF4-FFF2-40B4-BE49-F238E27FC236}">
                <a16:creationId xmlns:a16="http://schemas.microsoft.com/office/drawing/2014/main" id="{77EFB2A3-8795-CA8D-DE1E-90EB57A8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083" y="320677"/>
            <a:ext cx="2481385" cy="2431472"/>
          </a:xfrm>
          <a:prstGeom prst="rect">
            <a:avLst/>
          </a:prstGeom>
        </p:spPr>
      </p:pic>
      <p:pic>
        <p:nvPicPr>
          <p:cNvPr id="6" name="Picture 5" descr="A screenshot of a recipe&#10;&#10;Description automatically generated">
            <a:extLst>
              <a:ext uri="{FF2B5EF4-FFF2-40B4-BE49-F238E27FC236}">
                <a16:creationId xmlns:a16="http://schemas.microsoft.com/office/drawing/2014/main" id="{1D11E9A0-ABBB-CF7E-F3C9-4992ED8E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37" y="3049507"/>
            <a:ext cx="3876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6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19333" y="713202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USER REGISTRATION AND LOGIN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34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879532" y="1536413"/>
            <a:ext cx="7164331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Requirements Addressed:</a:t>
            </a:r>
          </a:p>
          <a:p>
            <a:pPr marL="895335" lvl="1" indent="-285750"/>
            <a:r>
              <a:rPr lang="en-US" sz="1600" dirty="0"/>
              <a:t>Secure user registration and login process.</a:t>
            </a:r>
          </a:p>
          <a:p>
            <a:pPr marL="895335" lvl="1" indent="-285750"/>
            <a:r>
              <a:rPr lang="en-US" sz="1600" dirty="0"/>
              <a:t>Encrypted password storage.</a:t>
            </a:r>
          </a:p>
          <a:p>
            <a:pPr marL="895335" lvl="1" indent="-285750"/>
            <a:r>
              <a:rPr lang="en-US" sz="1600" dirty="0"/>
              <a:t>Form validation with immediate error messaging for incorrect email formats or passwords.</a:t>
            </a:r>
          </a:p>
          <a:p>
            <a:pPr marL="895335" lvl="1" indent="-285750"/>
            <a:r>
              <a:rPr lang="en-US" sz="1600" dirty="0"/>
              <a:t>Ensuring all required fields are filled before submission.</a:t>
            </a:r>
          </a:p>
          <a:p>
            <a:pPr marL="285750" indent="-285750"/>
            <a:endParaRPr lang="en-US" sz="1600" b="1" dirty="0"/>
          </a:p>
          <a:p>
            <a:pPr marL="285750" indent="-285750"/>
            <a:r>
              <a:rPr lang="en-US" sz="1600" b="1" dirty="0"/>
              <a:t>Design Integration &amp; Technical Solutions:</a:t>
            </a:r>
          </a:p>
          <a:p>
            <a:pPr marL="895335" lvl="1" indent="-285750"/>
            <a:r>
              <a:rPr lang="en-US" sz="1600" b="1" dirty="0"/>
              <a:t>Security Measures: </a:t>
            </a:r>
            <a:r>
              <a:rPr lang="en-US" sz="1600" dirty="0"/>
              <a:t>Leverages PHP for backend validation, encrypting passwords before storage in MySQL, and JavaScript for front-end validation, enhancing site security and user trust.</a:t>
            </a:r>
          </a:p>
          <a:p>
            <a:pPr marL="285750" indent="-285750"/>
            <a:endParaRPr lang="en-US" sz="1600" b="1" dirty="0"/>
          </a:p>
          <a:p>
            <a:pPr marL="285750" indent="-285750"/>
            <a:endParaRPr lang="en-US" sz="1600" b="1" dirty="0"/>
          </a:p>
        </p:txBody>
      </p:sp>
      <p:pic>
        <p:nvPicPr>
          <p:cNvPr id="2" name="Picture 1" descr="A screenshot of a login form&#10;&#10;Description automatically generated">
            <a:extLst>
              <a:ext uri="{FF2B5EF4-FFF2-40B4-BE49-F238E27FC236}">
                <a16:creationId xmlns:a16="http://schemas.microsoft.com/office/drawing/2014/main" id="{B630079D-65C4-CCC6-0BC8-279F9A15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504" y="1959280"/>
            <a:ext cx="1735049" cy="1965748"/>
          </a:xfrm>
          <a:prstGeom prst="rect">
            <a:avLst/>
          </a:prstGeom>
        </p:spPr>
      </p:pic>
      <p:pic>
        <p:nvPicPr>
          <p:cNvPr id="3" name="Picture 2" descr="A screenshot of a login page&#10;&#10;Description automatically generated">
            <a:extLst>
              <a:ext uri="{FF2B5EF4-FFF2-40B4-BE49-F238E27FC236}">
                <a16:creationId xmlns:a16="http://schemas.microsoft.com/office/drawing/2014/main" id="{9E607900-8F90-FEC6-835F-6C978D8E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696" y="1978644"/>
            <a:ext cx="2135040" cy="1946384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CA0BA7D0-AB97-974B-200A-7CDA9504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969" y="3944392"/>
            <a:ext cx="3074311" cy="2334412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4E609A-5FA6-1F3B-1C1F-40C208541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504" y="708267"/>
            <a:ext cx="4003242" cy="12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0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19333" y="708267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CONTENT SEARCH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35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457200" y="1749067"/>
            <a:ext cx="7844387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500" b="1" dirty="0"/>
              <a:t>Requirements Addressed:</a:t>
            </a:r>
          </a:p>
          <a:p>
            <a:pPr marL="895335" lvl="1" indent="-285750"/>
            <a:r>
              <a:rPr lang="en-US" sz="1500" dirty="0"/>
              <a:t>Efficient search functionality for recipes.</a:t>
            </a:r>
          </a:p>
          <a:p>
            <a:pPr marL="895335" lvl="1" indent="-285750"/>
            <a:r>
              <a:rPr lang="en-US" sz="1500" dirty="0"/>
              <a:t>Grid/list display of search results with detailed recipe cards.</a:t>
            </a:r>
          </a:p>
          <a:p>
            <a:pPr marL="895335" lvl="1" indent="-285750"/>
            <a:r>
              <a:rPr lang="en-US" sz="1500" dirty="0"/>
              <a:t>Displaying a "No Results Found" message for unsuccessful searches.</a:t>
            </a:r>
          </a:p>
          <a:p>
            <a:pPr marL="895335" lvl="1" indent="-285750"/>
            <a:r>
              <a:rPr lang="en-US" sz="1500" dirty="0"/>
              <a:t>Intuitive navigation from the Home Page to the Search Results Page upon login.</a:t>
            </a:r>
          </a:p>
          <a:p>
            <a:pPr marL="285750" indent="-285750"/>
            <a:r>
              <a:rPr lang="en-US" sz="1500" b="1" dirty="0"/>
              <a:t>Design Integration &amp; Technical Solutions:</a:t>
            </a:r>
          </a:p>
          <a:p>
            <a:pPr marL="895335" lvl="1" indent="-285750"/>
            <a:r>
              <a:rPr lang="en-US" sz="1500" b="1" dirty="0"/>
              <a:t>Search Functionality</a:t>
            </a:r>
            <a:r>
              <a:rPr lang="en-US" sz="1500" dirty="0"/>
              <a:t>: Implements JavaScript for dynamic search experiences, and HTML/CSS for aesthetically presenting results, offering an engaging user journey. It also displays a message in case the search query cannot be retrieved.</a:t>
            </a:r>
          </a:p>
          <a:p>
            <a:pPr marL="895335" lvl="1" indent="-285750"/>
            <a:r>
              <a:rPr lang="en-US" sz="1500" b="1" dirty="0"/>
              <a:t>Recipes Around the Globe: </a:t>
            </a:r>
            <a:r>
              <a:rPr lang="en-US" sz="1500" dirty="0"/>
              <a:t>Uses API based searching for retrieving any recipe across different cultures. </a:t>
            </a:r>
          </a:p>
          <a:p>
            <a:pPr marL="285750" indent="-285750"/>
            <a:endParaRPr lang="en-US" sz="1500" b="1" dirty="0"/>
          </a:p>
          <a:p>
            <a:pPr marL="285750" indent="-285750"/>
            <a:endParaRPr lang="en-US" sz="15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222A7-7016-8AE0-61F4-301BC099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88" y="4352445"/>
            <a:ext cx="3747018" cy="2128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7F683-C2F1-281B-2F8F-ED40F12B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95" y="708267"/>
            <a:ext cx="3119404" cy="35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5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219333" y="723314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adley Hand" pitchFamily="2" charset="77"/>
              </a:rPr>
              <a:t>RECIPE INFORMATION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36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700096" y="1491887"/>
            <a:ext cx="7844387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Requirements Addressed:</a:t>
            </a:r>
          </a:p>
          <a:p>
            <a:pPr marL="895335" lvl="1" indent="-285750"/>
            <a:r>
              <a:rPr lang="en-US" sz="1600" dirty="0"/>
              <a:t>Detailed recipe pages with images, ingredients, and step-by-step instructions.</a:t>
            </a:r>
          </a:p>
          <a:p>
            <a:pPr marL="895335" lvl="1" indent="-285750"/>
            <a:r>
              <a:rPr lang="en-US" sz="1600" dirty="0"/>
              <a:t>Optional to include video tutorials for recipes.</a:t>
            </a:r>
          </a:p>
          <a:p>
            <a:pPr marL="285750" indent="-285750"/>
            <a:r>
              <a:rPr lang="en-US" sz="1600" b="1" dirty="0"/>
              <a:t>Design Integration &amp; Technical Solutions:</a:t>
            </a:r>
          </a:p>
          <a:p>
            <a:pPr marL="895335" lvl="1" indent="-285750"/>
            <a:r>
              <a:rPr lang="en-US" sz="1600" dirty="0"/>
              <a:t>Third-party webpages are opened on clicking the search results. They contain all the information required to prepare the dish.</a:t>
            </a:r>
          </a:p>
          <a:p>
            <a:pPr marL="895335" lvl="1" indent="-285750"/>
            <a:r>
              <a:rPr lang="en-US" sz="1600" dirty="0"/>
              <a:t>These webpages are designed using their own set of technologies.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1D3B7-1661-9E3A-19D6-332F8561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277" y="708267"/>
            <a:ext cx="3038345" cy="61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91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84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3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585133" y="719240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adley Hand" pitchFamily="2" charset="77"/>
              </a:rPr>
              <a:t>FUTURE SCOPE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39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2266880" y="1541899"/>
            <a:ext cx="7658237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Fix Backlogged issues:</a:t>
            </a:r>
          </a:p>
          <a:p>
            <a:pPr marL="895335" lvl="1" indent="-285750"/>
            <a:r>
              <a:rPr lang="en-US" sz="1600" dirty="0"/>
              <a:t>There are a few minor issues that do not affect the core functionality of the application. They need to be fixed in the next sprint.</a:t>
            </a:r>
          </a:p>
          <a:p>
            <a:pPr marL="285750" indent="-285750"/>
            <a:r>
              <a:rPr lang="en-US" sz="1600" b="1" dirty="0"/>
              <a:t>UI/UX Improvements: </a:t>
            </a:r>
          </a:p>
          <a:p>
            <a:pPr marL="895335" lvl="1" indent="-285750"/>
            <a:r>
              <a:rPr lang="en-US" sz="1600" dirty="0"/>
              <a:t>The webpage appear too bland. Beautify to attract more users.</a:t>
            </a:r>
          </a:p>
          <a:p>
            <a:pPr marL="285750" indent="-285750"/>
            <a:r>
              <a:rPr lang="en-US" sz="1600" b="1" dirty="0"/>
              <a:t>Monetary Element:</a:t>
            </a:r>
          </a:p>
          <a:p>
            <a:pPr marL="895335" lvl="1" indent="-285750"/>
            <a:r>
              <a:rPr lang="en-US" sz="1600" dirty="0"/>
              <a:t>Pay for special recipes and search access.</a:t>
            </a:r>
          </a:p>
          <a:p>
            <a:pPr marL="285750" indent="-285750"/>
            <a:r>
              <a:rPr lang="en-US" sz="1600" b="1" dirty="0"/>
              <a:t>Social Improvements:</a:t>
            </a:r>
          </a:p>
          <a:p>
            <a:pPr marL="895335" lvl="1" indent="-285750"/>
            <a:r>
              <a:rPr lang="en-US" sz="1600" dirty="0"/>
              <a:t>Like, share, subscribe to recipes</a:t>
            </a:r>
          </a:p>
          <a:p>
            <a:pPr marL="285750" indent="-285750"/>
            <a:r>
              <a:rPr lang="en-US" sz="1600" b="1" dirty="0"/>
              <a:t>Recipe Submission:</a:t>
            </a:r>
          </a:p>
          <a:p>
            <a:pPr marL="895335" lvl="1" indent="-285750"/>
            <a:r>
              <a:rPr lang="en-US" sz="1600" dirty="0"/>
              <a:t>Ability to submit your own recipes</a:t>
            </a:r>
          </a:p>
          <a:p>
            <a:pPr marL="285750" indent="-285750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475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20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1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585133" y="719240"/>
            <a:ext cx="5021733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adley Hand" pitchFamily="2" charset="77"/>
              </a:rPr>
              <a:t>CONCLUSION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41</a:t>
            </a:fld>
            <a:endParaRPr/>
          </a:p>
        </p:txBody>
      </p: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2EAAAAF7-3571-D71A-0713-91BB5516059E}"/>
              </a:ext>
            </a:extLst>
          </p:cNvPr>
          <p:cNvSpPr txBox="1">
            <a:spLocks/>
          </p:cNvSpPr>
          <p:nvPr/>
        </p:nvSpPr>
        <p:spPr>
          <a:xfrm>
            <a:off x="2266880" y="1541899"/>
            <a:ext cx="7658237" cy="411847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b="1" dirty="0"/>
              <a:t>Created a project from scratch:</a:t>
            </a:r>
          </a:p>
          <a:p>
            <a:pPr marL="895335" lvl="1" indent="-285750"/>
            <a:r>
              <a:rPr lang="en-US" sz="1600" dirty="0"/>
              <a:t>Built a recipe search website with login functionality from ground up.</a:t>
            </a:r>
          </a:p>
          <a:p>
            <a:pPr marL="285750" indent="-285750"/>
            <a:r>
              <a:rPr lang="en-US" sz="1600" b="1" dirty="0"/>
              <a:t>Learnt and implemented new technologies:</a:t>
            </a:r>
          </a:p>
          <a:p>
            <a:pPr marL="895335" lvl="1" indent="-285750"/>
            <a:r>
              <a:rPr lang="en-US" sz="1600" dirty="0"/>
              <a:t>Learnt basics of HTML, CSS, Java script, PHP, MySQL.</a:t>
            </a:r>
          </a:p>
          <a:p>
            <a:pPr marL="895335" lvl="1" indent="-285750"/>
            <a:r>
              <a:rPr lang="en-US" sz="1600" dirty="0"/>
              <a:t>Implemented what we learnt as part of the project.</a:t>
            </a:r>
          </a:p>
          <a:p>
            <a:pPr marL="285750" indent="-285750"/>
            <a:r>
              <a:rPr lang="en-US" sz="1600" b="1" dirty="0"/>
              <a:t>Worked as part of a team to engineer software:</a:t>
            </a:r>
          </a:p>
          <a:p>
            <a:pPr marL="895335" lvl="1" indent="-285750"/>
            <a:r>
              <a:rPr lang="en-US" sz="1600" dirty="0"/>
              <a:t>Collaborated as a team of 4.</a:t>
            </a:r>
          </a:p>
          <a:p>
            <a:pPr marL="895335" lvl="1" indent="-285750"/>
            <a:r>
              <a:rPr lang="en-US" sz="1600" dirty="0"/>
              <a:t>Regular meetings &amp; dividing tasks.</a:t>
            </a:r>
          </a:p>
          <a:p>
            <a:pPr marL="285750" indent="-285750"/>
            <a:r>
              <a:rPr lang="en-US" sz="1600" b="1" dirty="0"/>
              <a:t>Software Engineering:</a:t>
            </a:r>
          </a:p>
          <a:p>
            <a:pPr marL="895335" lvl="1" indent="-285750"/>
            <a:r>
              <a:rPr lang="en-US" sz="1600" dirty="0"/>
              <a:t>Developed an application from start to finish.</a:t>
            </a:r>
          </a:p>
          <a:p>
            <a:pPr marL="895335" lvl="1" indent="-285750"/>
            <a:r>
              <a:rPr lang="en-US" sz="1600" dirty="0"/>
              <a:t>Implemented software development approaches learnt during the course.</a:t>
            </a:r>
          </a:p>
        </p:txBody>
      </p:sp>
    </p:spTree>
    <p:extLst>
      <p:ext uri="{BB962C8B-B14F-4D97-AF65-F5344CB8AC3E}">
        <p14:creationId xmlns:p14="http://schemas.microsoft.com/office/powerpoint/2010/main" val="192710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643267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44B28-CED0-A406-41BB-F74E0B4F6C11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643267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THE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C33DF-5449-EC63-C3E9-9DE8A85D8A7B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sz="6000" dirty="0">
                <a:solidFill>
                  <a:schemeClr val="tx1"/>
                </a:solidFill>
                <a:latin typeface="Bradley Hand" pitchFamily="2" charset="77"/>
              </a:rPr>
              <a:t>INTRODUCTION</a:t>
            </a:r>
            <a:endParaRPr sz="6000" dirty="0">
              <a:solidFill>
                <a:schemeClr val="tx1"/>
              </a:solidFill>
              <a:latin typeface="Bradley Hand" pitchFamily="2" charset="77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5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897808" y="1562486"/>
            <a:ext cx="5366358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What is Cookbook Compass?</a:t>
            </a:r>
          </a:p>
          <a:p>
            <a:pPr marL="895335" lvl="1" indent="-285750"/>
            <a:r>
              <a:rPr lang="en-US" sz="1800" dirty="0"/>
              <a:t>An innovative web platform transforming how individuals discover and enjoy cooking recipes.</a:t>
            </a:r>
          </a:p>
          <a:p>
            <a:pPr marL="895335" lvl="1" indent="-285750"/>
            <a:r>
              <a:rPr lang="en-US" sz="1800" dirty="0"/>
              <a:t>Designed for both novice cooks and culinary experts.</a:t>
            </a:r>
          </a:p>
          <a:p>
            <a:pPr marL="895335" lvl="1" indent="-285750"/>
            <a:r>
              <a:rPr lang="en-US" sz="1800" dirty="0"/>
              <a:t>Ensures finding the perfect recipe is easy and quick through advanced search capabilities and a comprehensive database.</a:t>
            </a:r>
          </a:p>
        </p:txBody>
      </p:sp>
      <p:sp>
        <p:nvSpPr>
          <p:cNvPr id="2" name="Google Shape;70;p13">
            <a:extLst>
              <a:ext uri="{FF2B5EF4-FFF2-40B4-BE49-F238E27FC236}">
                <a16:creationId xmlns:a16="http://schemas.microsoft.com/office/drawing/2014/main" id="{1536E73C-BF1B-42AB-0CF6-93C76FE40098}"/>
              </a:ext>
            </a:extLst>
          </p:cNvPr>
          <p:cNvSpPr txBox="1">
            <a:spLocks/>
          </p:cNvSpPr>
          <p:nvPr/>
        </p:nvSpPr>
        <p:spPr>
          <a:xfrm>
            <a:off x="6264167" y="1678096"/>
            <a:ext cx="5559972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Key Features:</a:t>
            </a:r>
          </a:p>
          <a:p>
            <a:pPr marL="895335" lvl="1" indent="-285750"/>
            <a:r>
              <a:rPr lang="en-US" sz="1800" b="1" dirty="0"/>
              <a:t>User-Centric Design:</a:t>
            </a:r>
          </a:p>
          <a:p>
            <a:pPr marL="1504919" lvl="2" indent="-285750"/>
            <a:r>
              <a:rPr lang="en-US" sz="1800" dirty="0"/>
              <a:t>Simple, intuitive navigation to boost user engagement.</a:t>
            </a:r>
          </a:p>
          <a:p>
            <a:pPr marL="895335" lvl="1" indent="-285750"/>
            <a:r>
              <a:rPr lang="en-US" sz="1800" b="1" dirty="0"/>
              <a:t>Detailed Recipe Information:</a:t>
            </a:r>
          </a:p>
          <a:p>
            <a:pPr marL="1504919" lvl="2" indent="-285750"/>
            <a:r>
              <a:rPr lang="en-US" sz="1800" dirty="0"/>
              <a:t>Recipes include detailed instructions ingredient lists and preparation times.</a:t>
            </a:r>
          </a:p>
          <a:p>
            <a:pPr marL="895335" lvl="1" indent="-285750"/>
            <a:r>
              <a:rPr lang="en-US" sz="1800" b="1" dirty="0"/>
              <a:t>User Authentication System:</a:t>
            </a:r>
          </a:p>
          <a:p>
            <a:pPr marL="1504919" lvl="2" indent="-285750"/>
            <a:r>
              <a:rPr lang="en-US" sz="1800" dirty="0"/>
              <a:t>Secure signup/login for searching recipes.</a:t>
            </a:r>
          </a:p>
        </p:txBody>
      </p:sp>
    </p:spTree>
    <p:extLst>
      <p:ext uri="{BB962C8B-B14F-4D97-AF65-F5344CB8AC3E}">
        <p14:creationId xmlns:p14="http://schemas.microsoft.com/office/powerpoint/2010/main" val="330280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Bradley Hand" pitchFamily="2" charset="77"/>
              </a:rPr>
              <a:t>VALUE PROPOSITION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6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897808" y="1566282"/>
            <a:ext cx="931200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Beyond Recipes - A Comprehensive Cooking Companion:</a:t>
            </a:r>
          </a:p>
          <a:p>
            <a:pPr marL="895335" lvl="1" indent="-285750"/>
            <a:r>
              <a:rPr lang="en-US" sz="1800" dirty="0"/>
              <a:t>Inspires creativity in the kitchen.</a:t>
            </a:r>
          </a:p>
          <a:p>
            <a:pPr marL="895335" lvl="1" indent="-285750"/>
            <a:r>
              <a:rPr lang="en-US" sz="1800" dirty="0"/>
              <a:t>Fosters a community of food enthusiasts.</a:t>
            </a:r>
          </a:p>
          <a:p>
            <a:pPr marL="895335" lvl="1" indent="-285750"/>
            <a:r>
              <a:rPr lang="en-US" sz="1800" dirty="0"/>
              <a:t>Makes cooking accessible and enjoyable for everyone.</a:t>
            </a:r>
          </a:p>
          <a:p>
            <a:pPr marL="895335" lvl="1" indent="-285750"/>
            <a:r>
              <a:rPr lang="en-US" sz="1800" dirty="0"/>
              <a:t>Users discover new cuisines and learn cooking techniques.</a:t>
            </a:r>
          </a:p>
          <a:p>
            <a:pPr marL="895335" lvl="1" indent="-285750"/>
            <a:r>
              <a:rPr lang="en-US" sz="1800" dirty="0"/>
              <a:t>Committed to a seamless user experience with an extensive recipe database and robust search functionality.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8D3AD-3FEC-A086-9FE5-6EA0ADB35AB4}"/>
              </a:ext>
            </a:extLst>
          </p:cNvPr>
          <p:cNvSpPr txBox="1"/>
          <p:nvPr/>
        </p:nvSpPr>
        <p:spPr>
          <a:xfrm>
            <a:off x="2358636" y="5152890"/>
            <a:ext cx="674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Cookbook Compass: Your Gateway to Culinary Adventures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590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2553200" y="1717698"/>
            <a:ext cx="70856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6000" dirty="0">
                <a:latin typeface="Bradley Hand" pitchFamily="2" charset="77"/>
              </a:rPr>
              <a:t>USER STORIES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C74DB-434B-37DC-D523-728717214888}"/>
              </a:ext>
            </a:extLst>
          </p:cNvPr>
          <p:cNvSpPr txBox="1"/>
          <p:nvPr/>
        </p:nvSpPr>
        <p:spPr>
          <a:xfrm>
            <a:off x="4510237" y="4032498"/>
            <a:ext cx="3171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WEB WEAVERS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8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USER STORY – HOME PAGE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730200" y="5954632"/>
            <a:ext cx="731600" cy="90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8</a:t>
            </a:fld>
            <a:endParaRPr/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897808" y="1810841"/>
            <a:ext cx="694902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Meet Chris:</a:t>
            </a:r>
            <a:r>
              <a:rPr lang="en-US" sz="1800" dirty="0"/>
              <a:t> Embarking on a Culinary Journey</a:t>
            </a:r>
          </a:p>
          <a:p>
            <a:pPr marL="285750" indent="-285750"/>
            <a:r>
              <a:rPr lang="en-US" sz="1800" b="1" dirty="0"/>
              <a:t>First Impressions:</a:t>
            </a:r>
          </a:p>
          <a:p>
            <a:pPr marL="895335" lvl="1" indent="-285750"/>
            <a:r>
              <a:rPr lang="en-US" sz="1800" dirty="0"/>
              <a:t>Chris, a culinary enthusiast, is drawn to Cookbook Compass by its promise of unique and delicious recipes.</a:t>
            </a:r>
          </a:p>
          <a:p>
            <a:pPr marL="285750" indent="-285750"/>
            <a:r>
              <a:rPr lang="en-US" sz="1800" b="1" dirty="0"/>
              <a:t>Featured Recipes Display:</a:t>
            </a:r>
          </a:p>
          <a:p>
            <a:pPr marL="895335" lvl="1" indent="-285750"/>
            <a:r>
              <a:rPr lang="en-US" sz="1800" dirty="0"/>
              <a:t>Home page highlights popular recipes, dynamically updated to provide high-quality content.</a:t>
            </a:r>
          </a:p>
          <a:p>
            <a:pPr marL="895335" lvl="1" indent="-285750"/>
            <a:r>
              <a:rPr lang="en-US" sz="1800" dirty="0"/>
              <a:t>Chosen based on popularity and user ratings, offering a range from quick dinners to elaborate feasts.</a:t>
            </a:r>
          </a:p>
        </p:txBody>
      </p:sp>
      <p:pic>
        <p:nvPicPr>
          <p:cNvPr id="4" name="Picture 4" descr="A screenshot of a recipe&#10;&#10;Description automatically generated">
            <a:extLst>
              <a:ext uri="{FF2B5EF4-FFF2-40B4-BE49-F238E27FC236}">
                <a16:creationId xmlns:a16="http://schemas.microsoft.com/office/drawing/2014/main" id="{57C2B65A-911B-393F-390C-D05E2BA8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9237" y="1236667"/>
            <a:ext cx="4228158" cy="47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85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440067" y="708267"/>
            <a:ext cx="93120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adley Hand" pitchFamily="2" charset="77"/>
              </a:rPr>
              <a:t>USER STORY – HOME PAGE</a:t>
            </a:r>
          </a:p>
        </p:txBody>
      </p:sp>
      <p:sp>
        <p:nvSpPr>
          <p:cNvPr id="6" name="Google Shape;70;p13">
            <a:extLst>
              <a:ext uri="{FF2B5EF4-FFF2-40B4-BE49-F238E27FC236}">
                <a16:creationId xmlns:a16="http://schemas.microsoft.com/office/drawing/2014/main" id="{CDEA1146-60FE-DE79-B60C-8A2C8B6DAB53}"/>
              </a:ext>
            </a:extLst>
          </p:cNvPr>
          <p:cNvSpPr txBox="1">
            <a:spLocks/>
          </p:cNvSpPr>
          <p:nvPr/>
        </p:nvSpPr>
        <p:spPr>
          <a:xfrm>
            <a:off x="897808" y="1810841"/>
            <a:ext cx="6949020" cy="3441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⬩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◇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tx2"/>
              </a:buClr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b="1" dirty="0"/>
              <a:t>Responsive Design:</a:t>
            </a:r>
          </a:p>
          <a:p>
            <a:pPr marL="895335" lvl="1" indent="-285750"/>
            <a:r>
              <a:rPr lang="en-US" sz="1800" dirty="0"/>
              <a:t>Built with HTML, CSS, and JavaScript, ensuring a seamless browsing experience on any device.</a:t>
            </a:r>
          </a:p>
          <a:p>
            <a:pPr marL="895335" lvl="1" indent="-285750"/>
            <a:r>
              <a:rPr lang="en-US" sz="1800" dirty="0"/>
              <a:t>The layout adapts beautifully, providing an optimal viewing experience on Chris’s laptop, tablet, or smartphone.</a:t>
            </a:r>
          </a:p>
          <a:p>
            <a:pPr marL="285750" indent="-285750"/>
            <a:r>
              <a:rPr lang="en-US" sz="1800" b="1" dirty="0"/>
              <a:t>Search Functionality:</a:t>
            </a:r>
          </a:p>
          <a:p>
            <a:pPr marL="895335" lvl="1" indent="-285750"/>
            <a:r>
              <a:rPr lang="en-US" sz="1800" dirty="0"/>
              <a:t>A prominent search button on the home page invites Chris to begin a personalized recipe discovery journey.</a:t>
            </a:r>
          </a:p>
          <a:p>
            <a:pPr marL="895335" lvl="1" indent="-285750"/>
            <a:r>
              <a:rPr lang="en-US" sz="1800" dirty="0"/>
              <a:t>Strategically placed to encourage exploration, leading to new user sign-ups or existing user logins for a customized experience.</a:t>
            </a:r>
          </a:p>
        </p:txBody>
      </p:sp>
      <p:pic>
        <p:nvPicPr>
          <p:cNvPr id="4" name="Picture 4" descr="A screenshot of a recipe&#10;&#10;Description automatically generated">
            <a:extLst>
              <a:ext uri="{FF2B5EF4-FFF2-40B4-BE49-F238E27FC236}">
                <a16:creationId xmlns:a16="http://schemas.microsoft.com/office/drawing/2014/main" id="{57C2B65A-911B-393F-390C-D05E2BA8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6380" y="1236667"/>
            <a:ext cx="4228158" cy="47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2125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2068</Words>
  <Application>Microsoft Macintosh PowerPoint</Application>
  <PresentationFormat>Widescreen</PresentationFormat>
  <Paragraphs>287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Aharoni</vt:lpstr>
      <vt:lpstr>Aptos</vt:lpstr>
      <vt:lpstr>Arial</vt:lpstr>
      <vt:lpstr>Avenir Next LT Pro</vt:lpstr>
      <vt:lpstr>Bradley Hand</vt:lpstr>
      <vt:lpstr>FadeVTI</vt:lpstr>
      <vt:lpstr>COOKBOOK COMPASS</vt:lpstr>
      <vt:lpstr>TIMOTHY RAMER SAI SREE KORRAPATI POOJA SRI TRIPURANENI ADITYA MALLAKULA</vt:lpstr>
      <vt:lpstr>MENU</vt:lpstr>
      <vt:lpstr>INTRODUCTION</vt:lpstr>
      <vt:lpstr>INTRODUCTION</vt:lpstr>
      <vt:lpstr>VALUE PROPOSITION</vt:lpstr>
      <vt:lpstr>USER STORIES</vt:lpstr>
      <vt:lpstr>USER STORY – HOME PAGE</vt:lpstr>
      <vt:lpstr>USER STORY – HOME PAGE</vt:lpstr>
      <vt:lpstr>FLOW CHART– HOME PAGE</vt:lpstr>
      <vt:lpstr>USER STORY – LOGIN/REGISTRATION</vt:lpstr>
      <vt:lpstr>USER STORY – LOGIN/REGISTRATION</vt:lpstr>
      <vt:lpstr>USER STORY – LOGIN/REGISTRATION</vt:lpstr>
      <vt:lpstr>USER STORY – LOGIN/REGISTRATION</vt:lpstr>
      <vt:lpstr>FLOW CHART – LOGIN/REGISTRATION</vt:lpstr>
      <vt:lpstr>FLOW CHART – LOGIN/REGISTRATION</vt:lpstr>
      <vt:lpstr>USER STORY – SEARCH</vt:lpstr>
      <vt:lpstr>USER STORY – SEARCH</vt:lpstr>
      <vt:lpstr>FLOW CHART – SEARCH</vt:lpstr>
      <vt:lpstr>USER STORY – RECIPE INFO</vt:lpstr>
      <vt:lpstr>USER STORY – RECIPE INFO</vt:lpstr>
      <vt:lpstr>METHODOLOGY</vt:lpstr>
      <vt:lpstr>METHODOLOGY</vt:lpstr>
      <vt:lpstr>METHODOLOGY</vt:lpstr>
      <vt:lpstr>SYSTEM ARCHITECTURE</vt:lpstr>
      <vt:lpstr>SYSTEM ARCHITECTURE</vt:lpstr>
      <vt:lpstr>FRONTEND</vt:lpstr>
      <vt:lpstr>BACKEND</vt:lpstr>
      <vt:lpstr>DATABASE</vt:lpstr>
      <vt:lpstr>API INTEGRATION</vt:lpstr>
      <vt:lpstr>LOCAL HOSTING</vt:lpstr>
      <vt:lpstr>REQUIREMENTS</vt:lpstr>
      <vt:lpstr>USER EXPERIENCE AND DESIGN</vt:lpstr>
      <vt:lpstr>USER REGISTRATION AND LOGIN</vt:lpstr>
      <vt:lpstr>CONTENT SEARCH</vt:lpstr>
      <vt:lpstr>RECIPE INFORMATION</vt:lpstr>
      <vt:lpstr>LIVE DEMO</vt:lpstr>
      <vt:lpstr>FUTURE SCOPE</vt:lpstr>
      <vt:lpstr>FUTURE SCOPE</vt:lpstr>
      <vt:lpstr>CONCLUSION</vt:lpstr>
      <vt:lpstr>CONCLUSION</vt:lpstr>
      <vt:lpstr>ANY QUESTIONS?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Cookbook compass</dc:title>
  <dc:creator>Kanthala, Manoj Reddy</dc:creator>
  <cp:lastModifiedBy>Mallakula, Aditya</cp:lastModifiedBy>
  <cp:revision>48</cp:revision>
  <dcterms:created xsi:type="dcterms:W3CDTF">2024-04-08T04:35:03Z</dcterms:created>
  <dcterms:modified xsi:type="dcterms:W3CDTF">2024-04-11T13:21:17Z</dcterms:modified>
</cp:coreProperties>
</file>